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560000" cx="10692000"/>
  <p:notesSz cx="7560000" cy="10692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3EF979-8306-40F6-9810-2BFEDB000DFA}">
  <a:tblStyle styleId="{943EF979-8306-40F6-9810-2BFEDB000D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e8e4943a_0_0:notes"/>
          <p:cNvSpPr/>
          <p:nvPr>
            <p:ph idx="2" type="sldImg"/>
          </p:nvPr>
        </p:nvSpPr>
        <p:spPr>
          <a:xfrm>
            <a:off x="1004480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e8e494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artin.hoy@kristiansand.kommune.no" TargetMode="External"/><Relationship Id="rId4" Type="http://schemas.openxmlformats.org/officeDocument/2006/relationships/hyperlink" Target="mailto:fredrik.kydland@kristiansand.kommune.no" TargetMode="External"/><Relationship Id="rId5" Type="http://schemas.openxmlformats.org/officeDocument/2006/relationships/hyperlink" Target="mailto:cecilie.gronn.hoibo@kristiansand.kommune.no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64850" y="112250"/>
            <a:ext cx="3762300" cy="63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3600">
                <a:solidFill>
                  <a:srgbClr val="434343"/>
                </a:solidFill>
              </a:rPr>
              <a:t>Ukeplan 2. trinn</a:t>
            </a:r>
            <a:endParaRPr b="1" sz="3600">
              <a:solidFill>
                <a:srgbClr val="434343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372475" y="112250"/>
            <a:ext cx="3016500" cy="7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">
                <a:solidFill>
                  <a:srgbClr val="434343"/>
                </a:solidFill>
              </a:rPr>
              <a:t>Voiebyen Skole</a:t>
            </a:r>
            <a:endParaRPr b="1">
              <a:solidFill>
                <a:srgbClr val="43434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no" sz="1100">
                <a:solidFill>
                  <a:srgbClr val="999999"/>
                </a:solidFill>
              </a:rPr>
              <a:t>Et godt sted å være, her vil vi lære.</a:t>
            </a:r>
            <a:endParaRPr i="1" sz="1100">
              <a:solidFill>
                <a:srgbClr val="999999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65950" y="156650"/>
            <a:ext cx="2284200" cy="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" sz="2400">
                <a:solidFill>
                  <a:srgbClr val="F6B26B"/>
                </a:solidFill>
              </a:rPr>
              <a:t>Uke 35</a:t>
            </a:r>
            <a:endParaRPr b="1" i="1" sz="2400">
              <a:solidFill>
                <a:srgbClr val="F6B26B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80650" y="896750"/>
            <a:ext cx="5062200" cy="1587300"/>
          </a:xfrm>
          <a:prstGeom prst="flowChartAlternateProcess">
            <a:avLst/>
          </a:prstGeom>
          <a:solidFill>
            <a:srgbClr val="EA999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80500" y="951650"/>
            <a:ext cx="50622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Kontaktinformasjon</a:t>
            </a:r>
            <a:endParaRPr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</a:t>
            </a: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oiebyen skole kontor: </a:t>
            </a:r>
            <a:r>
              <a:rPr b="1"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90795872</a:t>
            </a: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  SFO: </a:t>
            </a:r>
            <a:r>
              <a:rPr b="1"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97622713</a:t>
            </a:r>
            <a:endParaRPr b="1"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Martin</a:t>
            </a:r>
            <a:r>
              <a:rPr b="1"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no" sz="13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martin.hoy@kristiansand.kommune.no</a:t>
            </a: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(90733842)</a:t>
            </a:r>
            <a:endParaRPr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Fredrik:</a:t>
            </a:r>
            <a:r>
              <a:rPr lang="no" sz="13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fredrik.kydland@kristiansand.kommune.no</a:t>
            </a: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(47676032)</a:t>
            </a:r>
            <a:endParaRPr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Helsesykepleier:</a:t>
            </a:r>
            <a:endParaRPr sz="13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Cecilie </a:t>
            </a:r>
            <a:r>
              <a:rPr lang="no" sz="1300" u="sng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cecilie.gronn.hoibo@kristiansand.kommune.no</a:t>
            </a:r>
            <a:r>
              <a:rPr lang="no" sz="13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(48034845)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198750" y="2730700"/>
            <a:ext cx="5335800" cy="4689600"/>
          </a:xfrm>
          <a:prstGeom prst="flowChartAlternateProcess">
            <a:avLst/>
          </a:prstGeom>
          <a:solidFill>
            <a:srgbClr val="F4CCCC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o" sz="1500">
                <a:solidFill>
                  <a:schemeClr val="dk1"/>
                </a:solidFill>
              </a:rPr>
              <a:t>UKELEKSE</a:t>
            </a:r>
            <a:endParaRPr/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531013" y="327233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{943EF979-8306-40F6-9810-2BFEDB000DFA}</a:tableStyleId>
              </a:tblPr>
              <a:tblGrid>
                <a:gridCol w="824125"/>
                <a:gridCol w="3737350"/>
              </a:tblGrid>
              <a:tr h="1039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1000"/>
                        <a:t>Norsk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Les leseforståelses-arket “Bursdag” som ble sendt hjem. Svar på spørsmålene på arket.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945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1000"/>
                        <a:t>Matte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Gjør mattearket som ble </a:t>
                      </a:r>
                      <a:r>
                        <a:rPr lang="no"/>
                        <a:t>sendt hjem.</a:t>
                      </a:r>
                      <a:r>
                        <a:rPr lang="no"/>
                        <a:t>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945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1000"/>
                        <a:t>Engelsk</a:t>
                      </a:r>
                      <a:endParaRPr b="1" sz="10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/>
                        <a:t>Gjør arket “Colour the food you like”. Forklaring av oppgavene står på baksiden.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  <p:sp>
        <p:nvSpPr>
          <p:cNvPr id="61" name="Google Shape;61;p13"/>
          <p:cNvSpPr txBox="1"/>
          <p:nvPr/>
        </p:nvSpPr>
        <p:spPr>
          <a:xfrm>
            <a:off x="2136163" y="2856825"/>
            <a:ext cx="1351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o" sz="1500">
                <a:solidFill>
                  <a:schemeClr val="dk1"/>
                </a:solidFill>
              </a:rPr>
              <a:t>UKELEKSE - </a:t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5749175" y="896750"/>
            <a:ext cx="4639800" cy="4566600"/>
          </a:xfrm>
          <a:prstGeom prst="flowChartAlternateProcess">
            <a:avLst/>
          </a:prstGeom>
          <a:solidFill>
            <a:srgbClr val="E06666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5749175" y="5754450"/>
            <a:ext cx="4639800" cy="1587300"/>
          </a:xfrm>
          <a:prstGeom prst="flowChartAlternateProcess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6280925" y="1136450"/>
            <a:ext cx="35763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solidFill>
                  <a:schemeClr val="dk1"/>
                </a:solidFill>
              </a:rPr>
              <a:t>Hei alle sammen!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solidFill>
                  <a:schemeClr val="dk1"/>
                </a:solidFill>
              </a:rPr>
              <a:t>Foreldremøte blir tirsdag 9.9. felles for 2., 3. og 4. trinn. Mer info kommer.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solidFill>
                  <a:schemeClr val="dk1"/>
                </a:solidFill>
              </a:rPr>
              <a:t>Det blir tur på fredag, men </a:t>
            </a:r>
            <a:r>
              <a:rPr lang="no">
                <a:solidFill>
                  <a:schemeClr val="dk1"/>
                </a:solidFill>
              </a:rPr>
              <a:t>lunsj</a:t>
            </a:r>
            <a:r>
              <a:rPr lang="no">
                <a:solidFill>
                  <a:schemeClr val="dk1"/>
                </a:solidFill>
              </a:rPr>
              <a:t> blir på skolen. Ta med klær etter vær.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">
                <a:solidFill>
                  <a:schemeClr val="dk1"/>
                </a:solidFill>
              </a:rPr>
              <a:t>Fra 2. til 7. trinn er utviklingssamtalene ofte rundt uke 45 og 46.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885825" y="5701500"/>
            <a:ext cx="43665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no">
                <a:solidFill>
                  <a:schemeClr val="dk1"/>
                </a:solidFill>
              </a:rPr>
              <a:t>Mål for uka: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u="sng">
                <a:solidFill>
                  <a:schemeClr val="dk1"/>
                </a:solidFill>
              </a:rPr>
              <a:t>Sosialmål: </a:t>
            </a:r>
            <a:r>
              <a:rPr lang="no">
                <a:solidFill>
                  <a:schemeClr val="dk1"/>
                </a:solidFill>
              </a:rPr>
              <a:t>Jeg har med penal med blyant, viskelær og farger i. </a:t>
            </a:r>
            <a:r>
              <a:rPr lang="no" u="sng">
                <a:solidFill>
                  <a:schemeClr val="dk1"/>
                </a:solidFill>
              </a:rPr>
              <a:t> </a:t>
            </a:r>
            <a:endParaRPr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 u="sng">
                <a:solidFill>
                  <a:schemeClr val="dk1"/>
                </a:solidFill>
              </a:rPr>
              <a:t>Læringsmål:</a:t>
            </a:r>
            <a:r>
              <a:rPr lang="no">
                <a:solidFill>
                  <a:schemeClr val="dk1"/>
                </a:solidFill>
              </a:rPr>
              <a:t> Jeg kan skrive et tosifret tall og </a:t>
            </a:r>
            <a:r>
              <a:rPr lang="no">
                <a:solidFill>
                  <a:schemeClr val="dk1"/>
                </a:solidFill>
              </a:rPr>
              <a:t>fortelle</a:t>
            </a:r>
            <a:r>
              <a:rPr lang="no">
                <a:solidFill>
                  <a:schemeClr val="dk1"/>
                </a:solidFill>
              </a:rPr>
              <a:t> hva som er på tierplassen og hva som er på enerplassen.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o">
                <a:solidFill>
                  <a:schemeClr val="dk1"/>
                </a:solidFill>
              </a:rPr>
              <a:t>Jeg kan forklare hva en setning 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4479000" y="28863"/>
            <a:ext cx="18690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 u="sng">
              <a:solidFill>
                <a:srgbClr val="434343"/>
              </a:solidFill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440825" y="134250"/>
            <a:ext cx="9835200" cy="7425900"/>
          </a:xfrm>
          <a:prstGeom prst="roundRect">
            <a:avLst>
              <a:gd fmla="val 16667" name="adj"/>
            </a:avLst>
          </a:prstGeom>
          <a:solidFill>
            <a:srgbClr val="EA9999"/>
          </a:solidFill>
          <a:ln cap="flat" cmpd="sng" w="9525">
            <a:solidFill>
              <a:srgbClr val="4581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 u="sng"/>
          </a:p>
        </p:txBody>
      </p:sp>
      <p:sp>
        <p:nvSpPr>
          <p:cNvPr id="72" name="Google Shape;72;p14"/>
          <p:cNvSpPr txBox="1"/>
          <p:nvPr/>
        </p:nvSpPr>
        <p:spPr>
          <a:xfrm>
            <a:off x="4032075" y="373725"/>
            <a:ext cx="2981700" cy="53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no" sz="2400" u="sng">
                <a:solidFill>
                  <a:srgbClr val="434343"/>
                </a:solidFill>
              </a:rPr>
              <a:t>Timeplan</a:t>
            </a:r>
            <a:r>
              <a:rPr b="1" lang="no" sz="2400" u="sng">
                <a:solidFill>
                  <a:srgbClr val="434343"/>
                </a:solidFill>
              </a:rPr>
              <a:t> - 2. trinn</a:t>
            </a:r>
            <a:endParaRPr b="1" sz="3000" u="sng">
              <a:solidFill>
                <a:srgbClr val="434343"/>
              </a:solidFill>
            </a:endParaRPr>
          </a:p>
        </p:txBody>
      </p:sp>
      <p:graphicFrame>
        <p:nvGraphicFramePr>
          <p:cNvPr id="73" name="Google Shape;73;p14"/>
          <p:cNvGraphicFramePr/>
          <p:nvPr/>
        </p:nvGraphicFramePr>
        <p:xfrm>
          <a:off x="743638" y="1090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{943EF979-8306-40F6-9810-2BFEDB000DFA}</a:tableStyleId>
              </a:tblPr>
              <a:tblGrid>
                <a:gridCol w="1883725"/>
                <a:gridCol w="1864000"/>
                <a:gridCol w="1864000"/>
                <a:gridCol w="1864000"/>
                <a:gridCol w="1864000"/>
              </a:tblGrid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3000"/>
                        <a:t>Mandag</a:t>
                      </a:r>
                      <a:endParaRPr b="1"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3000"/>
                        <a:t>Tirsdag</a:t>
                      </a:r>
                      <a:endParaRPr b="1"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3000"/>
                        <a:t>Onsdag</a:t>
                      </a:r>
                      <a:endParaRPr b="1"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3000"/>
                        <a:t>Torsdag</a:t>
                      </a:r>
                      <a:endParaRPr b="1"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o" sz="3000"/>
                        <a:t>Fredag</a:t>
                      </a:r>
                      <a:endParaRPr b="1" sz="30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2800"/>
                        <a:t>Lek</a:t>
                      </a:r>
                      <a:endParaRPr sz="28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Lek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Lek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Lek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Tur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Matte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Matte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Norsk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Norsk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Tur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Engelsk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Musikk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Engelsk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Tema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Tur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Norsk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Gym 2A</a:t>
                      </a:r>
                      <a:endParaRPr sz="3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Tema 2B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Stasjoner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Gym 2B</a:t>
                      </a:r>
                      <a:endParaRPr sz="3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Tema 2A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Norsk</a:t>
                      </a:r>
                      <a:endParaRPr sz="3000"/>
                    </a:p>
                  </a:txBody>
                  <a:tcPr marT="91425" marB="91425" marR="91425" marL="91425"/>
                </a:tc>
              </a:tr>
              <a:tr h="957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Musikk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K og H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Stasjoner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KRLE</a:t>
                      </a:r>
                      <a:endParaRPr sz="3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o" sz="3000"/>
                        <a:t>Norsk</a:t>
                      </a:r>
                      <a:endParaRPr sz="3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